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sldIdLst>
    <p:sldId id="256" r:id="rId5"/>
    <p:sldId id="269" r:id="rId6"/>
    <p:sldId id="267" r:id="rId7"/>
    <p:sldId id="270" r:id="rId8"/>
    <p:sldId id="268" r:id="rId9"/>
    <p:sldId id="271" r:id="rId10"/>
    <p:sldId id="272" r:id="rId11"/>
    <p:sldId id="25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A59"/>
    <a:srgbClr val="A20C33"/>
    <a:srgbClr val="A7A8AC"/>
    <a:srgbClr val="99C6E6"/>
    <a:srgbClr val="2396D3"/>
    <a:srgbClr val="DA9EAD"/>
    <a:srgbClr val="66A9D9"/>
    <a:srgbClr val="C76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88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D5630-54B3-4084-B01A-60895572CFF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B6C-D4E6-4706-AD1B-FEA4C0260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4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AB849B-1185-4FF9-9CB8-14EB3625A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79116"/>
            <a:ext cx="2340000" cy="526682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xmlns="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40643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55B5E7-7126-4328-8B95-4FEF460D6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38" y="0"/>
            <a:ext cx="4656162" cy="6129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00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9788" y="522295"/>
            <a:ext cx="6696278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784" y="1637414"/>
            <a:ext cx="669627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786" y="1085860"/>
            <a:ext cx="6696278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6414D3-AD5A-4239-9957-0F0D1ABA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165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5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8592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614" y="479762"/>
            <a:ext cx="11258449" cy="1008793"/>
          </a:xfrm>
          <a:prstGeom prst="rect">
            <a:avLst/>
          </a:prstGeom>
        </p:spPr>
        <p:txBody>
          <a:bodyPr tIns="36000" bIns="36000" anchor="t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03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78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3" y="1085860"/>
            <a:ext cx="5508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1358157-297A-4BA4-AD4C-71CCC11D3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8062" y="1087481"/>
            <a:ext cx="5508001" cy="3618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подзаголовка 2</a:t>
            </a:r>
          </a:p>
        </p:txBody>
      </p:sp>
    </p:spTree>
    <p:extLst>
      <p:ext uri="{BB962C8B-B14F-4D97-AF65-F5344CB8AC3E}">
        <p14:creationId xmlns:p14="http://schemas.microsoft.com/office/powerpoint/2010/main" val="152866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2" y="1085860"/>
            <a:ext cx="3600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6A007A74-8B08-400F-90CB-7358243BF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1297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5CF6B7FA-688F-40A4-A7BF-C21ECEE39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4984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DF7F65D-2461-4064-BA51-056FE2C6F2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1298" y="1085860"/>
            <a:ext cx="3600000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2</a:t>
            </a:r>
          </a:p>
          <a:p>
            <a:pPr lvl="4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9497D4AF-5F77-48ED-AE37-32E2791997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4984" y="1085860"/>
            <a:ext cx="3611079" cy="3651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3</a:t>
            </a:r>
          </a:p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25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xmlns="" id="{4DD92B9D-FA9F-4F1D-9D36-A2F394B944D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5938" y="1628775"/>
            <a:ext cx="11160124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 smtClean="0"/>
              <a:t>Вставка диаграммы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49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xmlns="" id="{7E8E5DD2-D753-4DCA-AE5F-7929C1CA0BB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" y="1628775"/>
            <a:ext cx="11160125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 smtClean="0"/>
              <a:t>Вставка таблицы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822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подзалог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9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BECDD5-A5EF-41F8-A7DA-A9124EBA4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73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7EFFB4-7BD3-4905-A6C7-638531CBE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532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4BB827-BBA3-45CE-A84D-3B8EDFEA4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797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A415BF-D871-4403-ACD4-A40941186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569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73D732-879C-45B3-A0BF-D96C84464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8560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F35A92-267D-4CB5-996A-1541A6092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87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1125844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53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EE48DF-4995-4D55-A06B-5251F4DA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288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49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D3F0EDD-9ED8-46B1-B3D6-0AF2B09E9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>
          <a:xfrm>
            <a:off x="0" y="0"/>
            <a:ext cx="12192000" cy="288085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7D41486-5E01-4F3F-9B10-8D55F161E8C2}"/>
              </a:ext>
            </a:extLst>
          </p:cNvPr>
          <p:cNvSpPr/>
          <p:nvPr userDrawn="1"/>
        </p:nvSpPr>
        <p:spPr>
          <a:xfrm>
            <a:off x="0" y="0"/>
            <a:ext cx="6477000" cy="2880851"/>
          </a:xfrm>
          <a:prstGeom prst="rect">
            <a:avLst/>
          </a:prstGeom>
          <a:gradFill flip="none" rotWithShape="1">
            <a:gsLst>
              <a:gs pos="0">
                <a:srgbClr val="08091B">
                  <a:alpha val="80000"/>
                </a:srgbClr>
              </a:gs>
              <a:gs pos="10000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748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прямо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xmlns="" id="{565E970F-0F17-4251-AD32-3628C8506765}"/>
              </a:ext>
            </a:extLst>
          </p:cNvPr>
          <p:cNvSpPr/>
          <p:nvPr userDrawn="1"/>
        </p:nvSpPr>
        <p:spPr>
          <a:xfrm>
            <a:off x="0" y="2880851"/>
            <a:ext cx="12191999" cy="397714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ECF6C4-4C76-4BAB-90C7-F53ED7563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9" y="6432273"/>
            <a:ext cx="3960000" cy="138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1C20FB-2214-47A6-B0F5-C0A2F5A022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3" y="6283346"/>
            <a:ext cx="1908000" cy="4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скругленн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xmlns="" id="{F02EF73C-B7D9-4644-94CB-452DB47AC09F}"/>
              </a:ext>
            </a:extLst>
          </p:cNvPr>
          <p:cNvSpPr/>
          <p:nvPr userDrawn="1"/>
        </p:nvSpPr>
        <p:spPr>
          <a:xfrm>
            <a:off x="156000" y="2802451"/>
            <a:ext cx="11880000" cy="4690550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ECF6C4-4C76-4BAB-90C7-F53ED7563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9" y="6432273"/>
            <a:ext cx="3960000" cy="138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1C20FB-2214-47A6-B0F5-C0A2F5A022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3" y="6283346"/>
            <a:ext cx="1908000" cy="4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9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елый блок справ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0" name="Прямоугольник: скругленные верхние углы 9">
            <a:extLst>
              <a:ext uri="{FF2B5EF4-FFF2-40B4-BE49-F238E27FC236}">
                <a16:creationId xmlns:a16="http://schemas.microsoft.com/office/drawing/2014/main" xmlns="" id="{9773D9D5-656C-47BA-B030-8D26B1892EF9}"/>
              </a:ext>
            </a:extLst>
          </p:cNvPr>
          <p:cNvSpPr/>
          <p:nvPr userDrawn="1"/>
        </p:nvSpPr>
        <p:spPr>
          <a:xfrm rot="16200000">
            <a:off x="6983898" y="921235"/>
            <a:ext cx="6129338" cy="4286866"/>
          </a:xfrm>
          <a:prstGeom prst="round2SameRect">
            <a:avLst>
              <a:gd name="adj1" fmla="val 939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16200000" algn="ctr" rotWithShape="0">
              <a:schemeClr val="tx1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02E367F-EB7C-4930-A030-1527B2985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6925" y="522296"/>
            <a:ext cx="3259138" cy="5180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64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59FB8DD-E770-4F3E-8290-977D8E750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0B12A3-98BF-4186-9306-F7367966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C5A59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57550AA2-2901-4ED8-9442-E3A4F7D1251F}"/>
              </a:ext>
            </a:extLst>
          </p:cNvPr>
          <p:cNvGrpSpPr/>
          <p:nvPr userDrawn="1"/>
        </p:nvGrpSpPr>
        <p:grpSpPr>
          <a:xfrm>
            <a:off x="519685" y="6277973"/>
            <a:ext cx="11156377" cy="436455"/>
            <a:chOff x="519685" y="6277973"/>
            <a:chExt cx="11156377" cy="43645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0B5455EC-22B0-441E-9663-7B824246ED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062" y="6277973"/>
              <a:ext cx="1908000" cy="43645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82F5180C-DCA5-4CE5-866B-7C0B785DB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85" y="6425222"/>
              <a:ext cx="4003200" cy="140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7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75" r:id="rId4"/>
    <p:sldLayoutId id="2147483676" r:id="rId5"/>
    <p:sldLayoutId id="2147483678" r:id="rId6"/>
    <p:sldLayoutId id="2147483677" r:id="rId7"/>
    <p:sldLayoutId id="2147483670" r:id="rId8"/>
    <p:sldLayoutId id="2147483679" r:id="rId9"/>
    <p:sldLayoutId id="2147483671" r:id="rId10"/>
    <p:sldLayoutId id="2147483672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67" r:id="rId18"/>
    <p:sldLayoutId id="2147483668" r:id="rId19"/>
    <p:sldLayoutId id="2147483680" r:id="rId20"/>
    <p:sldLayoutId id="2147483681" r:id="rId21"/>
    <p:sldLayoutId id="2147483682" r:id="rId22"/>
    <p:sldLayoutId id="2147483683" r:id="rId23"/>
    <p:sldLayoutId id="2147483674" r:id="rId24"/>
    <p:sldLayoutId id="214748367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E358DA24-89DC-4285-89F3-1E5361EE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ADEM</a:t>
            </a:r>
            <a:endParaRPr lang="ru-RU" b="1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5E115DDC-6BB5-4699-A94B-E59662840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Отечественная САМ-система, как инструмент повышения эффективности предприятия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BAD9C5DB-369E-41E8-944C-DA16C9967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Аввакумов </a:t>
            </a:r>
            <a:r>
              <a:rPr lang="ru-RU" dirty="0" smtClean="0"/>
              <a:t>Андрей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BEA062FB-9851-4290-A911-0E6526100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ведущий специалист службы технической поддержки группы компаний ADEM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4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03112"/>
            <a:ext cx="5638800" cy="518160"/>
          </a:xfrm>
          <a:prstGeom prst="rect">
            <a:avLst/>
          </a:prstGeom>
        </p:spPr>
        <p:txBody>
          <a:bodyPr tIns="36000" bIns="36000"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САМ-система в процессе ТПП</a:t>
            </a:r>
            <a:endParaRPr lang="ru-RU" dirty="0">
              <a:solidFill>
                <a:srgbClr val="0C3C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12800" y="1137738"/>
            <a:ext cx="5230640" cy="1619240"/>
          </a:xfrm>
          <a:prstGeom prst="rect">
            <a:avLst/>
          </a:prstGeom>
        </p:spPr>
        <p:txBody>
          <a:bodyPr tIns="36000" bIns="36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897C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Получение маршрутов обработки на оборудование с ЧПУ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1917700"/>
            <a:ext cx="2880247" cy="4320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49" y="733597"/>
            <a:ext cx="4193051" cy="2843841"/>
          </a:xfrm>
          <a:prstGeom prst="rect">
            <a:avLst/>
          </a:prstGeom>
        </p:spPr>
      </p:pic>
      <p:sp>
        <p:nvSpPr>
          <p:cNvPr id="9" name="Стрелка углом 8"/>
          <p:cNvSpPr/>
          <p:nvPr/>
        </p:nvSpPr>
        <p:spPr bwMode="auto">
          <a:xfrm rot="5400000" flipH="1">
            <a:off x="5307403" y="2589603"/>
            <a:ext cx="2415394" cy="4800600"/>
          </a:xfrm>
          <a:prstGeom prst="bentArrow">
            <a:avLst>
              <a:gd name="adj1" fmla="val 32800"/>
              <a:gd name="adj2" fmla="val 37000"/>
              <a:gd name="adj3" fmla="val 27700"/>
              <a:gd name="adj4" fmla="val 56650"/>
            </a:avLst>
          </a:prstGeom>
          <a:solidFill>
            <a:schemeClr val="accent5">
              <a:alpha val="5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5304"/>
            <a:ext cx="2030100" cy="740929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8610600" y="4602666"/>
            <a:ext cx="2743200" cy="173934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3347" indent="-133347">
              <a:buClr>
                <a:srgbClr val="4B897C"/>
              </a:buClr>
              <a:buSzPct val="100000"/>
              <a:buFont typeface="Calibri" panose="020F0502020204030204" pitchFamily="34" charset="0"/>
              <a:buChar char="+"/>
            </a:pPr>
            <a:r>
              <a:rPr lang="ru-RU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Операции</a:t>
            </a:r>
          </a:p>
          <a:p>
            <a:pPr marL="404803" indent="-133347">
              <a:buClr>
                <a:srgbClr val="4B897C"/>
              </a:buClr>
              <a:buSzPct val="100000"/>
              <a:buFont typeface="Calibri" panose="020F0502020204030204" pitchFamily="34" charset="0"/>
              <a:buChar char="+"/>
            </a:pPr>
            <a:r>
              <a:rPr lang="ru-R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Переходы</a:t>
            </a:r>
          </a:p>
          <a:p>
            <a:pPr marL="604823" indent="-133347" defTabSz="604823">
              <a:buClr>
                <a:srgbClr val="4B897C"/>
              </a:buClr>
              <a:buSzPct val="100000"/>
              <a:buFont typeface="Calibri" panose="020F0502020204030204" pitchFamily="34" charset="0"/>
              <a:buChar char="+"/>
            </a:pPr>
            <a:r>
              <a:rPr lang="ru-RU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Оснастка</a:t>
            </a:r>
          </a:p>
          <a:p>
            <a:pPr marL="604823" indent="-133347" defTabSz="604823">
              <a:buClr>
                <a:srgbClr val="4B897C"/>
              </a:buClr>
              <a:buSzPct val="100000"/>
              <a:buFont typeface="Calibri" panose="020F0502020204030204" pitchFamily="34" charset="0"/>
              <a:buChar char="+"/>
            </a:pPr>
            <a:r>
              <a:rPr lang="ru-RU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Геометрия</a:t>
            </a:r>
            <a:endParaRPr lang="ru-RU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4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11465"/>
            <a:ext cx="5524489" cy="440718"/>
          </a:xfrm>
          <a:prstGeom prst="rect">
            <a:avLst/>
          </a:prstGeom>
        </p:spPr>
        <p:txBody>
          <a:bodyPr tIns="36000" bIns="36000"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Виды обработки в </a:t>
            </a:r>
            <a:r>
              <a:rPr lang="en-US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ADEM CAM</a:t>
            </a:r>
            <a:endParaRPr lang="ru-RU" dirty="0">
              <a:solidFill>
                <a:srgbClr val="0C3C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1143000"/>
            <a:ext cx="4974473" cy="2752103"/>
          </a:xfrm>
          <a:prstGeom prst="rect">
            <a:avLst/>
          </a:prstGeom>
        </p:spPr>
        <p:txBody>
          <a:bodyPr tIns="36000" bIns="36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Фрезерование</a:t>
            </a:r>
          </a:p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Точение</a:t>
            </a:r>
          </a:p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Сверление</a:t>
            </a:r>
          </a:p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Электроэрозия</a:t>
            </a:r>
          </a:p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Контурная резка</a:t>
            </a:r>
          </a:p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Наращивание</a:t>
            </a:r>
          </a:p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Сварка</a:t>
            </a:r>
          </a:p>
          <a:p>
            <a:pPr>
              <a:buClr>
                <a:srgbClr val="4C8A7D"/>
              </a:buClr>
              <a:buFont typeface="Wingdings" panose="05000000000000000000" pitchFamily="2" charset="2"/>
              <a:buChar char="ü"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00" y="3609338"/>
            <a:ext cx="3780000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5535" r="26878" b="20558"/>
          <a:stretch/>
        </p:blipFill>
        <p:spPr>
          <a:xfrm>
            <a:off x="6202200" y="631824"/>
            <a:ext cx="3780000" cy="26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1" t="34001" r="24097" b="6570"/>
          <a:stretch/>
        </p:blipFill>
        <p:spPr>
          <a:xfrm>
            <a:off x="1452276" y="3609338"/>
            <a:ext cx="3746319" cy="25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5304"/>
            <a:ext cx="2030100" cy="7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4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6100" y="5535795"/>
            <a:ext cx="9982200" cy="5052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4C8A7D"/>
              </a:buClr>
              <a:buFont typeface="Wingdings" pitchFamily="2" charset="2"/>
              <a:buChar char="ü"/>
            </a:pPr>
            <a:endParaRPr lang="ru-RU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5304"/>
            <a:ext cx="2030100" cy="74092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15938" y="311245"/>
            <a:ext cx="9804400" cy="588839"/>
          </a:xfrm>
          <a:prstGeom prst="rect">
            <a:avLst/>
          </a:prstGeom>
        </p:spPr>
        <p:txBody>
          <a:bodyPr tIns="36000" bIns="3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Глубокая интеграция с продуктами Консорциума</a:t>
            </a:r>
            <a:endParaRPr lang="ru-RU" dirty="0">
              <a:solidFill>
                <a:srgbClr val="0C3C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14400" y="4813300"/>
            <a:ext cx="9982200" cy="1809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500"/>
              </a:lnSpc>
              <a:buClr>
                <a:srgbClr val="4C8A7D"/>
              </a:buClr>
              <a:buFont typeface="Wingdings" pitchFamily="2" charset="2"/>
              <a:buChar char="ü"/>
            </a:pPr>
            <a:r>
              <a:rPr lang="ru-RU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Приложение 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ADEM CAM </a:t>
            </a:r>
            <a:r>
              <a:rPr lang="ru-RU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для КОМПАС 3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ru-RU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216689">
              <a:lnSpc>
                <a:spcPts val="2500"/>
              </a:lnSpc>
              <a:buClr>
                <a:srgbClr val="4C8A7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полная интеграция средств проектирования обработки с ЧПУ</a:t>
            </a:r>
          </a:p>
          <a:p>
            <a:pPr indent="216689">
              <a:lnSpc>
                <a:spcPts val="2500"/>
              </a:lnSpc>
              <a:buClr>
                <a:srgbClr val="4C8A7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учёт изменений геометрической модели</a:t>
            </a:r>
          </a:p>
          <a:p>
            <a:pPr indent="216689">
              <a:lnSpc>
                <a:spcPts val="2500"/>
              </a:lnSpc>
              <a:buClr>
                <a:srgbClr val="4C8A7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производительность 64х </a:t>
            </a:r>
            <a:r>
              <a:rPr lang="ru-RU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приложения</a:t>
            </a:r>
            <a:endParaRPr lang="ru-RU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914401"/>
            <a:ext cx="7205383" cy="3886199"/>
          </a:xfrm>
          <a:prstGeom prst="rect">
            <a:avLst/>
          </a:prstGeom>
        </p:spPr>
      </p:pic>
      <p:pic>
        <p:nvPicPr>
          <p:cNvPr id="16" name="Picture 2" descr="C:\Users\AND86~1.IZH\AppData\Local\Temp\SNAGHTML18023c8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45" y="914401"/>
            <a:ext cx="1965755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1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5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15938" y="5653050"/>
            <a:ext cx="9982200" cy="5052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4C8A7D"/>
              </a:buClr>
              <a:buFont typeface="Wingdings" pitchFamily="2" charset="2"/>
              <a:buChar char="ü"/>
            </a:pPr>
            <a:r>
              <a:rPr lang="ru-RU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Работа в связке с 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MDM </a:t>
            </a:r>
            <a:r>
              <a:rPr lang="ru-RU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ПОЛИНОМ </a:t>
            </a:r>
            <a:endParaRPr lang="ru-RU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C:\Users\AND86~1.IZH\AppData\Local\Temp\SNAGHTML3d53162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5" y="1000511"/>
            <a:ext cx="7823140" cy="458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13568" r="18608" b="20996"/>
          <a:stretch/>
        </p:blipFill>
        <p:spPr>
          <a:xfrm>
            <a:off x="7200900" y="3324613"/>
            <a:ext cx="1201744" cy="16764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5304"/>
            <a:ext cx="2030100" cy="740929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15938" y="153843"/>
            <a:ext cx="9804400" cy="779268"/>
          </a:xfrm>
          <a:prstGeom prst="rect">
            <a:avLst/>
          </a:prstGeom>
        </p:spPr>
        <p:txBody>
          <a:bodyPr tIns="36000" bIns="3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Интеграция с </a:t>
            </a:r>
            <a:r>
              <a:rPr lang="en-US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CAD, MDM </a:t>
            </a:r>
            <a:r>
              <a:rPr lang="ru-RU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PLM</a:t>
            </a:r>
            <a:endParaRPr lang="ru-RU" dirty="0">
              <a:solidFill>
                <a:srgbClr val="0C3C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12454">
            <a:off x="9551826" y="5066748"/>
            <a:ext cx="2245745" cy="329376"/>
          </a:xfrm>
          <a:prstGeom prst="rect">
            <a:avLst/>
          </a:prstGeom>
        </p:spPr>
      </p:pic>
      <p:pic>
        <p:nvPicPr>
          <p:cNvPr id="1026" name="Picture 2" descr="https://skif-m.net/upload/iblock/3d5/3d5449f60cd4988a78482bedbb5fbfa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4950">
            <a:off x="8756247" y="3394627"/>
            <a:ext cx="3051555" cy="10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86~1.IZH\AppData\Local\Temp\SNAGHTML2e715de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90" y="987611"/>
            <a:ext cx="3191039" cy="172419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6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6100" y="5535795"/>
            <a:ext cx="9982200" cy="5052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4C8A7D"/>
              </a:buClr>
              <a:buFont typeface="Wingdings" pitchFamily="2" charset="2"/>
              <a:buChar char="ü"/>
            </a:pPr>
            <a:endParaRPr lang="ru-RU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5304"/>
            <a:ext cx="2030100" cy="74092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15938" y="311245"/>
            <a:ext cx="9804400" cy="588839"/>
          </a:xfrm>
          <a:prstGeom prst="rect">
            <a:avLst/>
          </a:prstGeom>
        </p:spPr>
        <p:txBody>
          <a:bodyPr tIns="36000" bIns="3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Высокоскоростная и высокоэффективная обработка</a:t>
            </a:r>
            <a:endParaRPr lang="ru-RU" dirty="0">
              <a:solidFill>
                <a:srgbClr val="0C3C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46100" y="5098548"/>
            <a:ext cx="9982200" cy="8744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4B897C"/>
              </a:buClr>
              <a:buFont typeface="Wingdings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Оптимизация режимов резания</a:t>
            </a:r>
          </a:p>
          <a:p>
            <a:pPr>
              <a:spcAft>
                <a:spcPts val="1200"/>
              </a:spcAft>
              <a:buClr>
                <a:srgbClr val="4B897C"/>
              </a:buClr>
              <a:buFont typeface="Wingdings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Учёт динамических характеристик оборудования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960264"/>
            <a:ext cx="7747000" cy="4190801"/>
          </a:xfrm>
          <a:prstGeom prst="rect">
            <a:avLst/>
          </a:prstGeom>
        </p:spPr>
      </p:pic>
      <p:pic>
        <p:nvPicPr>
          <p:cNvPr id="13" name="Рисунок 4" descr="Описание: E:\Exchange\from_Kirill\Из буклета\4.png"/>
          <p:cNvPicPr>
            <a:picLocks noChangeAspect="1" noChangeArrowheads="1"/>
          </p:cNvPicPr>
          <p:nvPr/>
        </p:nvPicPr>
        <p:blipFill rotWithShape="1">
          <a:blip r:embed="rId4"/>
          <a:srcRect l="13760" t="22736" r="52202" b="34666"/>
          <a:stretch/>
        </p:blipFill>
        <p:spPr bwMode="auto">
          <a:xfrm>
            <a:off x="8521688" y="1090355"/>
            <a:ext cx="3154375" cy="265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C:\Users\AND86~1.IZH\AppData\Local\Temp\SNAGHTML57b9b9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27256" y="3103255"/>
            <a:ext cx="2310336" cy="358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04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7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6100" y="5535795"/>
            <a:ext cx="9982200" cy="5052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4C8A7D"/>
              </a:buClr>
              <a:buFont typeface="Wingdings" pitchFamily="2" charset="2"/>
              <a:buChar char="ü"/>
            </a:pPr>
            <a:endParaRPr lang="ru-RU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5304"/>
            <a:ext cx="2030100" cy="74092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15938" y="311245"/>
            <a:ext cx="9804400" cy="588839"/>
          </a:xfrm>
          <a:prstGeom prst="rect">
            <a:avLst/>
          </a:prstGeom>
        </p:spPr>
        <p:txBody>
          <a:bodyPr tIns="36000" bIns="3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C3C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Адаптация к станочному парку</a:t>
            </a:r>
            <a:endParaRPr lang="ru-RU" dirty="0">
              <a:solidFill>
                <a:srgbClr val="0C3C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46100" y="5098548"/>
            <a:ext cx="9982200" cy="8744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4B897C"/>
              </a:buClr>
              <a:buFont typeface="Wingdings" pitchFamily="2" charset="2"/>
              <a:buChar char="Ø"/>
            </a:pP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Постпроцессоры для любых систем ЧПУ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4B897C"/>
              </a:buClr>
              <a:buFont typeface="Wingdings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Учёт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возможностей и компенсация недостатков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оборудования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 descr="ADEM2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4181" y="2601357"/>
            <a:ext cx="2821882" cy="29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www.adem.ru/images/15708243_2a.jpg"/>
          <p:cNvPicPr/>
          <p:nvPr/>
        </p:nvPicPr>
        <p:blipFill rotWithShape="1">
          <a:blip r:embed="rId4"/>
          <a:srcRect l="-1" t="-2728" r="-1252" b="-2787"/>
          <a:stretch/>
        </p:blipFill>
        <p:spPr bwMode="auto">
          <a:xfrm>
            <a:off x="287338" y="889001"/>
            <a:ext cx="4106862" cy="336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81" y="2110304"/>
            <a:ext cx="3830097" cy="26373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642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686968"/>
      </a:dk2>
      <a:lt2>
        <a:srgbClr val="F2F2F2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A6A8AB"/>
      </a:accent5>
      <a:accent6>
        <a:srgbClr val="99C6E6"/>
      </a:accent6>
      <a:hlink>
        <a:srgbClr val="0070C0"/>
      </a:hlink>
      <a:folHlink>
        <a:srgbClr val="954F72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Softline_2023_30 лет" id="{DBD3854B-4CAE-4630-9E8C-35380D12DDA2}" vid="{3CDE8733-702A-4282-8380-E89A70D6B7D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410F8C26B14C4EAA9B38807DA7F927" ma:contentTypeVersion="0" ma:contentTypeDescription="Создание документа." ma:contentTypeScope="" ma:versionID="f00929085ed27cbf91542d4b912796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62C591-B597-482F-9F0C-BF63C1EBC38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D22584E-42E6-4E3E-84B8-DB60358E61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3ECD77-043D-4538-9FFB-B71DEA220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Softline_2023_30_</Template>
  <TotalTime>20438</TotalTime>
  <Words>118</Words>
  <Application>Microsoft Office PowerPoint</Application>
  <PresentationFormat>Широкоэкранный</PresentationFormat>
  <Paragraphs>37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Segoe UI</vt:lpstr>
      <vt:lpstr>Segoe UI Semibold</vt:lpstr>
      <vt:lpstr>Wingdings</vt:lpstr>
      <vt:lpstr>Тема Office</vt:lpstr>
      <vt:lpstr>ADEM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ADEM.</dc:title>
  <dc:creator>Андрей А. Аввакумов</dc:creator>
  <cp:lastModifiedBy>Андрей А. Аввакумов</cp:lastModifiedBy>
  <cp:revision>16</cp:revision>
  <dcterms:created xsi:type="dcterms:W3CDTF">2023-09-04T06:34:58Z</dcterms:created>
  <dcterms:modified xsi:type="dcterms:W3CDTF">2023-09-18T11:13:45Z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